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611086"/>
            <a:ext cx="6324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>
                <a:ln w="19050">
                  <a:solidFill>
                    <a:srgbClr val="FF0000"/>
                  </a:solidFill>
                </a:ln>
                <a:solidFill>
                  <a:srgbClr val="FF6600"/>
                </a:solidFill>
                <a:latin typeface="Algerian" pitchFamily="82" charset="0"/>
              </a:rPr>
              <a:t>Unit 5</a:t>
            </a:r>
            <a:endParaRPr lang="en-US" sz="9600" dirty="0">
              <a:ln w="19050">
                <a:solidFill>
                  <a:srgbClr val="FF0000"/>
                </a:solidFill>
              </a:ln>
              <a:solidFill>
                <a:srgbClr val="FF660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57" y="3429000"/>
            <a:ext cx="6324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n w="19050">
                  <a:solidFill>
                    <a:srgbClr val="FF0000"/>
                  </a:solidFill>
                </a:ln>
                <a:solidFill>
                  <a:srgbClr val="FF6600"/>
                </a:solidFill>
                <a:latin typeface="Algerian" pitchFamily="82" charset="0"/>
              </a:rPr>
              <a:t>Quadratic Functions</a:t>
            </a:r>
            <a:endParaRPr lang="en-US" sz="7200" dirty="0">
              <a:ln w="19050">
                <a:solidFill>
                  <a:srgbClr val="FF0000"/>
                </a:solidFill>
              </a:ln>
              <a:solidFill>
                <a:srgbClr val="FF66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9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ChangeArrowheads="1"/>
          </p:cNvSpPr>
          <p:nvPr/>
        </p:nvSpPr>
        <p:spPr bwMode="auto">
          <a:xfrm>
            <a:off x="2362200" y="1139825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9. What are the zeros of the function represented by the quadratic expression 2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i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 + 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– 3?</a:t>
            </a:r>
          </a:p>
        </p:txBody>
      </p:sp>
      <p:pic>
        <p:nvPicPr>
          <p:cNvPr id="161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56EB666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41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ChangeArrowheads="1"/>
          </p:cNvSpPr>
          <p:nvPr/>
        </p:nvSpPr>
        <p:spPr bwMode="auto">
          <a:xfrm>
            <a:off x="2362200" y="1139825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10. Factor the quadratic equation  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 + 8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– 30 by completing the square.</a:t>
            </a:r>
          </a:p>
        </p:txBody>
      </p:sp>
      <p:pic>
        <p:nvPicPr>
          <p:cNvPr id="1628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9875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4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ChangeArrowheads="1"/>
          </p:cNvSpPr>
          <p:nvPr/>
        </p:nvSpPr>
        <p:spPr bwMode="auto">
          <a:xfrm>
            <a:off x="2362200" y="1139826"/>
            <a:ext cx="7315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11. The expression –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b="1" i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+ 70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– 600 represents a company’s profit for selling 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items. For which number(s) of items sold is the company’s profit equal to $0?</a:t>
            </a:r>
          </a:p>
          <a:p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       </a:t>
            </a:r>
            <a:r>
              <a:rPr lang="en-US" altLang="en-US" sz="2000" b="1">
                <a:solidFill>
                  <a:srgbClr val="FF6600"/>
                </a:solidFill>
                <a:latin typeface="Century Gothic" panose="020B0502020202020204" pitchFamily="34" charset="0"/>
              </a:rPr>
              <a:t>A. 0 items</a:t>
            </a:r>
          </a:p>
          <a:p>
            <a:r>
              <a:rPr lang="en-US" altLang="en-US" sz="2000" b="1">
                <a:solidFill>
                  <a:srgbClr val="FF6600"/>
                </a:solidFill>
                <a:latin typeface="Century Gothic" panose="020B0502020202020204" pitchFamily="34" charset="0"/>
              </a:rPr>
              <a:t>        B. 35 items</a:t>
            </a:r>
          </a:p>
          <a:p>
            <a:r>
              <a:rPr lang="en-US" altLang="en-US" sz="2000" b="1">
                <a:solidFill>
                  <a:srgbClr val="FF6600"/>
                </a:solidFill>
                <a:latin typeface="Century Gothic" panose="020B0502020202020204" pitchFamily="34" charset="0"/>
              </a:rPr>
              <a:t>        C. 10 items and 60 items</a:t>
            </a:r>
          </a:p>
          <a:p>
            <a:r>
              <a:rPr lang="en-US" altLang="en-US" sz="2000" b="1">
                <a:solidFill>
                  <a:srgbClr val="FF6600"/>
                </a:solidFill>
                <a:latin typeface="Century Gothic" panose="020B0502020202020204" pitchFamily="34" charset="0"/>
              </a:rPr>
              <a:t>        D. 20 items and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30 items</a:t>
            </a:r>
          </a:p>
        </p:txBody>
      </p:sp>
      <p:pic>
        <p:nvPicPr>
          <p:cNvPr id="1638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797175"/>
            <a:ext cx="538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9CB8B0FF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8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ChangeArrowheads="1"/>
          </p:cNvSpPr>
          <p:nvPr/>
        </p:nvSpPr>
        <p:spPr bwMode="auto">
          <a:xfrm>
            <a:off x="2362200" y="1139826"/>
            <a:ext cx="7315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12. The product of two consecutive </a:t>
            </a:r>
          </a:p>
          <a:p>
            <a:pPr algn="ctr"/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positive integers is 132.</a:t>
            </a:r>
          </a:p>
          <a:p>
            <a:pPr algn="ctr"/>
            <a:endParaRPr lang="en-US" altLang="en-US" sz="2800" b="1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Write an equation to model the situation.</a:t>
            </a:r>
          </a:p>
          <a:p>
            <a:pPr lvl="1"/>
            <a:endParaRPr lang="en-US" altLang="en-US" sz="2400" b="1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What are the two consecutive integers?</a:t>
            </a:r>
          </a:p>
          <a:p>
            <a:pPr algn="ctr"/>
            <a:endParaRPr lang="en-US" altLang="en-US" sz="2800" b="1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48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3733800"/>
            <a:ext cx="682969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BDA5530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45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/>
          </p:cNvSpPr>
          <p:nvPr/>
        </p:nvSpPr>
        <p:spPr bwMode="auto">
          <a:xfrm>
            <a:off x="2362200" y="1139825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1. Solve 9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+ 16 = 0 for 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5360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894114"/>
            <a:ext cx="9078685" cy="461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wavAudioFile r:embed="rId1" name="2ED963C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9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2209800" y="1066800"/>
            <a:ext cx="7696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2.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The function 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h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) = 4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24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– 12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+ 25 represents the height, in inches, of a swing after 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seconds, for 0 ≤ 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 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≤3.</a:t>
            </a:r>
          </a:p>
          <a:p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        a. Solve the function when 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h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400" b="1" i="1">
                <a:solidFill>
                  <a:srgbClr val="FF66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) = 0.</a:t>
            </a:r>
          </a:p>
          <a:p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        b. Will the swing touch the ground?Explain how</a:t>
            </a:r>
          </a:p>
          <a:p>
            <a:r>
              <a:rPr lang="en-US" altLang="en-US" sz="2400" b="1">
                <a:solidFill>
                  <a:srgbClr val="FF6600"/>
                </a:solidFill>
                <a:latin typeface="Century Gothic" panose="020B0502020202020204" pitchFamily="34" charset="0"/>
              </a:rPr>
              <a:t> you know.</a:t>
            </a:r>
          </a:p>
          <a:p>
            <a:pPr algn="ctr"/>
            <a:endParaRPr lang="en-US" altLang="en-US" sz="3200" b="1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369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60FB7D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2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ChangeArrowheads="1"/>
          </p:cNvSpPr>
          <p:nvPr/>
        </p:nvSpPr>
        <p:spPr bwMode="auto">
          <a:xfrm>
            <a:off x="2362200" y="1139826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3. What are the solutions to the equation 12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 = –300?</a:t>
            </a:r>
          </a:p>
        </p:txBody>
      </p:sp>
      <p:pic>
        <p:nvPicPr>
          <p:cNvPr id="155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362199"/>
            <a:ext cx="7001691" cy="39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D9D66DD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26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2362200" y="1139825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4. What are the solutions to the equation</a:t>
            </a:r>
          </a:p>
          <a:p>
            <a:pPr algn="ctr"/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 2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800" b="1" i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 + 3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+ 9 = 0?</a:t>
            </a:r>
          </a:p>
        </p:txBody>
      </p:sp>
      <p:pic>
        <p:nvPicPr>
          <p:cNvPr id="156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79625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B03EE2B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14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2362200" y="1139825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5. Factor the expression 16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3200" b="1" i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 – 81.</a:t>
            </a:r>
          </a:p>
        </p:txBody>
      </p:sp>
      <p:pic>
        <p:nvPicPr>
          <p:cNvPr id="157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wavAudioFile r:embed="rId1" name="887959C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937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2362200" y="1139826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6. Write 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f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) = 2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 + 6</a:t>
            </a:r>
            <a:r>
              <a:rPr lang="en-US" altLang="en-US" sz="3200" b="1" i="1">
                <a:solidFill>
                  <a:srgbClr val="FF6600"/>
                </a:solidFill>
                <a:latin typeface="Century Gothic" panose="020B0502020202020204" pitchFamily="34" charset="0"/>
              </a:rPr>
              <a:t>x </a:t>
            </a:r>
            <a:r>
              <a:rPr lang="en-US" altLang="en-US" sz="3200" b="1">
                <a:solidFill>
                  <a:srgbClr val="FF6600"/>
                </a:solidFill>
                <a:latin typeface="Century Gothic" panose="020B0502020202020204" pitchFamily="34" charset="0"/>
              </a:rPr>
              <a:t>+ 1 in vertex form</a:t>
            </a:r>
          </a:p>
        </p:txBody>
      </p:sp>
      <p:pic>
        <p:nvPicPr>
          <p:cNvPr id="1587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17738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C222ACA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0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1139946"/>
            <a:ext cx="7315200" cy="3081036"/>
          </a:xfrm>
          <a:prstGeom prst="rect">
            <a:avLst/>
          </a:prstGeom>
          <a:blipFill rotWithShape="1">
            <a:blip r:embed="rId3"/>
            <a:stretch>
              <a:fillRect t="-1386" b="-27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597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58EB97A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77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/>
          </p:cNvSpPr>
          <p:nvPr/>
        </p:nvSpPr>
        <p:spPr bwMode="auto">
          <a:xfrm>
            <a:off x="2362200" y="1139826"/>
            <a:ext cx="731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8. The function 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h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) = –t</a:t>
            </a:r>
            <a:r>
              <a:rPr lang="en-US" altLang="en-US" sz="2800" b="1" baseline="30000">
                <a:solidFill>
                  <a:srgbClr val="FF66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 + 8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t 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+ 2 represents the height, in feet, of a stream of water being squirted out of a fountain after </a:t>
            </a:r>
            <a:r>
              <a:rPr lang="en-US" altLang="en-US" sz="2800" b="1" i="1">
                <a:solidFill>
                  <a:srgbClr val="FF6600"/>
                </a:solidFill>
                <a:latin typeface="Century Gothic" panose="020B0502020202020204" pitchFamily="34" charset="0"/>
              </a:rPr>
              <a:t>t </a:t>
            </a:r>
            <a:r>
              <a:rPr lang="en-US" altLang="en-US" sz="2800" b="1">
                <a:solidFill>
                  <a:srgbClr val="FF6600"/>
                </a:solidFill>
                <a:latin typeface="Century Gothic" panose="020B0502020202020204" pitchFamily="34" charset="0"/>
              </a:rPr>
              <a:t>seconds. What is the maximum height of the water?</a:t>
            </a:r>
          </a:p>
          <a:p>
            <a:pPr algn="ctr"/>
            <a:endParaRPr lang="en-US" altLang="en-US" sz="2800" b="1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07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6" y="3429000"/>
            <a:ext cx="66896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wavAudioFile r:embed="rId1" name="B1AED42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4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297</Words>
  <Application>Microsoft Office PowerPoint</Application>
  <PresentationFormat>Widescreen</PresentationFormat>
  <Paragraphs>27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Algerian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2017-11-27T19:37:01Z</dcterms:created>
  <dcterms:modified xsi:type="dcterms:W3CDTF">2017-11-27T19:45:39Z</dcterms:modified>
</cp:coreProperties>
</file>